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0" r:id="rId3"/>
    <p:sldId id="335" r:id="rId4"/>
    <p:sldId id="353" r:id="rId5"/>
    <p:sldId id="354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56" r:id="rId15"/>
    <p:sldId id="366" r:id="rId16"/>
    <p:sldId id="367" r:id="rId17"/>
    <p:sldId id="368" r:id="rId18"/>
    <p:sldId id="370" r:id="rId19"/>
    <p:sldId id="369" r:id="rId20"/>
    <p:sldId id="372" r:id="rId21"/>
    <p:sldId id="350" r:id="rId22"/>
    <p:sldId id="352" r:id="rId23"/>
    <p:sldId id="374" r:id="rId24"/>
    <p:sldId id="337" r:id="rId25"/>
    <p:sldId id="293" r:id="rId26"/>
    <p:sldId id="365" r:id="rId27"/>
    <p:sldId id="309" r:id="rId28"/>
    <p:sldId id="347" r:id="rId29"/>
    <p:sldId id="373" r:id="rId30"/>
    <p:sldId id="301" r:id="rId31"/>
    <p:sldId id="302" r:id="rId32"/>
    <p:sldId id="303" r:id="rId33"/>
    <p:sldId id="304" r:id="rId34"/>
    <p:sldId id="305" r:id="rId35"/>
    <p:sldId id="306" r:id="rId36"/>
  </p:sldIdLst>
  <p:sldSz cx="9144000" cy="6858000" type="screen4x3"/>
  <p:notesSz cx="7010400" cy="92964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3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CDFE50C-DF9E-4415-8BEE-C578FE50BC01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81036EB-BC95-453D-8138-ADAF3C6B6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2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0A8BD0-FD69-404A-BE14-B76710963A05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D847A4A-6DA1-44E7-8635-ABF697D6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7A4A-6DA1-44E7-8635-ABF697D64E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8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47A4A-6DA1-44E7-8635-ABF697D64E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185B37A-716C-4766-A487-B0B38DFA490A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notice, homologous pairs are not necessarily next to each other in the cell, They will pair during cell division (mitosis or meiosis) </a:t>
            </a:r>
          </a:p>
        </p:txBody>
      </p:sp>
    </p:spTree>
    <p:extLst>
      <p:ext uri="{BB962C8B-B14F-4D97-AF65-F5344CB8AC3E}">
        <p14:creationId xmlns:p14="http://schemas.microsoft.com/office/powerpoint/2010/main" val="46777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251EDDB-DA87-412D-BAB6-1DE54B5C50BE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Why are human gametes haploid? </a:t>
            </a:r>
          </a:p>
        </p:txBody>
      </p:sp>
    </p:spTree>
    <p:extLst>
      <p:ext uri="{BB962C8B-B14F-4D97-AF65-F5344CB8AC3E}">
        <p14:creationId xmlns:p14="http://schemas.microsoft.com/office/powerpoint/2010/main" val="351230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AD0FBF-49E9-B247-A4A4-066E415ABA6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make a copy, you need to separate the strands. How</a:t>
            </a:r>
            <a:r>
              <a:rPr lang="en-US" baseline="0" dirty="0" smtClean="0"/>
              <a:t> is this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0B41E-A8EB-A645-A586-63F33648CF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0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9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8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3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2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3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4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9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9ED0-5708-4AE5-812D-32295593BF9C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4740B-5C2F-4F3D-8A53-6C0E94AC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7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9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1.xml"/><Relationship Id="rId10" Type="http://schemas.openxmlformats.org/officeDocument/2006/relationships/image" Target="../media/image5.emf"/><Relationship Id="rId4" Type="http://schemas.openxmlformats.org/officeDocument/2006/relationships/tags" Target="../tags/tag10.xml"/><Relationship Id="rId9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13.xml"/><Relationship Id="rId7" Type="http://schemas.openxmlformats.org/officeDocument/2006/relationships/oleObject" Target="../embeddings/oleObject4.bin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17.xml"/><Relationship Id="rId7" Type="http://schemas.openxmlformats.org/officeDocument/2006/relationships/oleObject" Target="../embeddings/oleObject5.bin"/><Relationship Id="rId2" Type="http://schemas.openxmlformats.org/officeDocument/2006/relationships/tags" Target="../tags/tag16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hmi.org/biointeractive/dna-replication-advanced-detai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810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Rounded MT Bold" panose="020F0704030504030204" pitchFamily="34" charset="0"/>
              </a:rPr>
              <a:t>BB2920: Genetics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Prof. Farny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Lecture 3</a:t>
            </a:r>
          </a:p>
          <a:p>
            <a:r>
              <a:rPr lang="en-US" sz="2400" dirty="0" smtClean="0">
                <a:latin typeface="Arial Rounded MT Bold" panose="020F0704030504030204" pitchFamily="34" charset="0"/>
              </a:rPr>
              <a:t>1/17/17</a:t>
            </a:r>
          </a:p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287939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Wednesday </a:t>
            </a:r>
            <a:r>
              <a:rPr lang="en-US" dirty="0"/>
              <a:t>conference </a:t>
            </a:r>
            <a:r>
              <a:rPr lang="en-US" dirty="0" smtClean="0"/>
              <a:t>with your PLAs, HL116. Problem solving session, and also a chance to get help on your PS1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Thursday Help Session – 7-9pm in SL lounge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Friday Office Hours  - 11a-12:30p GH203C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Register those clickers!!!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74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A 1kb (1000 base pair) segment of DNA is 22% adenine. How many total hydrogen bonds join the two strands?</a:t>
            </a:r>
          </a:p>
        </p:txBody>
      </p:sp>
      <p:graphicFrame>
        <p:nvGraphicFramePr>
          <p:cNvPr id="4" name="TPResul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325539"/>
              </p:ext>
            </p:extLst>
          </p:nvPr>
        </p:nvGraphicFramePr>
        <p:xfrm>
          <a:off x="147320" y="1905000"/>
          <a:ext cx="43815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500"/>
                <a:gridCol w="2921000"/>
              </a:tblGrid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1" smtClean="0">
                          <a:solidFill>
                            <a:schemeClr val="tx2"/>
                          </a:solidFill>
                        </a:rPr>
                        <a:t>Rank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smtClean="0">
                          <a:solidFill>
                            <a:schemeClr val="tx2"/>
                          </a:solidFill>
                        </a:rPr>
                        <a:t>Responses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2560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1280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5120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1680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2120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smtClean="0">
                          <a:solidFill>
                            <a:schemeClr val="tx2"/>
                          </a:solidFill>
                        </a:rPr>
                        <a:t>Other</a:t>
                      </a:r>
                      <a:endParaRPr 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rgbClr r="0" g="0" b="0">
                        <a:alpha val="1000"/>
                      </a:sc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PKeyword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96929"/>
              </p:ext>
            </p:extLst>
          </p:nvPr>
        </p:nvGraphicFramePr>
        <p:xfrm>
          <a:off x="63500" y="5105400"/>
          <a:ext cx="4445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5000"/>
              </a:tblGrid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1" smtClean="0">
                          <a:solidFill>
                            <a:schemeClr val="tx2"/>
                          </a:solidFill>
                        </a:rPr>
                        <a:t>Values: 2560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1000"/>
                      </a:schemeClr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2400" b="1" smtClean="0">
                          <a:solidFill>
                            <a:schemeClr val="tx2"/>
                          </a:solidFill>
                        </a:rPr>
                        <a:t>Value Matches: 42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>
                        <a:alpha val="1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PChart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5802457"/>
              </p:ext>
            </p:extLst>
          </p:nvPr>
        </p:nvGraphicFramePr>
        <p:xfrm>
          <a:off x="4508500" y="15875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Chart" r:id="rId5" imgW="4572000" imgH="5143584" progId="MSGraph.Chart.8">
                  <p:embed followColorScheme="full"/>
                </p:oleObj>
              </mc:Choice>
              <mc:Fallback>
                <p:oleObj name="Chart" r:id="rId5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500" y="1587500"/>
                        <a:ext cx="4572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018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_01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057400" cy="439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8960" y="1600200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 </a:t>
            </a:r>
            <a:r>
              <a:rPr lang="en-US" dirty="0" err="1" smtClean="0"/>
              <a:t>bp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440 are A-T x 2 bonds = 880</a:t>
            </a:r>
          </a:p>
          <a:p>
            <a:endParaRPr lang="en-US" dirty="0"/>
          </a:p>
          <a:p>
            <a:r>
              <a:rPr lang="en-US" dirty="0" smtClean="0"/>
              <a:t>560 are C-G x 3 bonds = 1680</a:t>
            </a:r>
          </a:p>
          <a:p>
            <a:endParaRPr lang="en-US" dirty="0"/>
          </a:p>
          <a:p>
            <a:r>
              <a:rPr lang="en-US" dirty="0" smtClean="0"/>
              <a:t>Total = 2560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5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01_0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0"/>
          <a:stretch/>
        </p:blipFill>
        <p:spPr bwMode="auto">
          <a:xfrm rot="16200000">
            <a:off x="4610350" y="799850"/>
            <a:ext cx="16759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Autofit/>
          </a:bodyPr>
          <a:lstStyle/>
          <a:p>
            <a:pPr marL="514350" indent="-514350"/>
            <a:r>
              <a:rPr lang="en-US" sz="2800" dirty="0"/>
              <a:t>A 1kb (1000 base pair) segment of DNA is 22% adenine. </a:t>
            </a:r>
            <a:r>
              <a:rPr lang="en-US" sz="2800" dirty="0" smtClean="0"/>
              <a:t>Which </a:t>
            </a:r>
            <a:r>
              <a:rPr lang="en-US" sz="2800" dirty="0"/>
              <a:t>strand has more A </a:t>
            </a:r>
            <a:r>
              <a:rPr lang="en-US" sz="2800" dirty="0" smtClean="0"/>
              <a:t>nucleotides. </a:t>
            </a:r>
            <a:r>
              <a:rPr lang="en-US" sz="2800" dirty="0"/>
              <a:t>(Hint: how can you tell??)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828800"/>
            <a:ext cx="3733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The 5’ strand has more As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The 3’ strand has more As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The As are equally distributed between the 5’ and 3’ strands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There is not enough information to determine the composition of each strand</a:t>
            </a:r>
            <a:endParaRPr lang="en-US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1269394"/>
              </p:ext>
            </p:extLst>
          </p:nvPr>
        </p:nvGraphicFramePr>
        <p:xfrm>
          <a:off x="4876800" y="2453217"/>
          <a:ext cx="3962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Chart" r:id="rId9" imgW="4572000" imgH="5143584" progId="MSGraph.Chart.8">
                  <p:embed followColorScheme="full"/>
                </p:oleObj>
              </mc:Choice>
              <mc:Fallback>
                <p:oleObj name="Chart" r:id="rId9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6800" y="2453217"/>
                        <a:ext cx="3962400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1"/>
          <p:cNvSpPr/>
          <p:nvPr>
            <p:custDataLst>
              <p:tags r:id="rId5"/>
            </p:custDataLst>
          </p:nvPr>
        </p:nvSpPr>
        <p:spPr>
          <a:xfrm rot="10800000">
            <a:off x="132080" y="4478867"/>
            <a:ext cx="406400" cy="4064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688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1223" y="12954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" pitchFamily="49" charset="0"/>
              </a:rPr>
              <a:t>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G C G 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C G C </a:t>
            </a:r>
            <a:r>
              <a:rPr lang="en-US" sz="1600" b="1" dirty="0" err="1" smtClean="0">
                <a:latin typeface="Courier" pitchFamily="49" charset="0"/>
              </a:rPr>
              <a:t>C</a:t>
            </a:r>
            <a:r>
              <a:rPr lang="en-US" sz="1600" b="1" dirty="0" smtClean="0">
                <a:latin typeface="Courier" pitchFamily="49" charset="0"/>
              </a:rPr>
              <a:t> A</a:t>
            </a:r>
          </a:p>
          <a:p>
            <a:r>
              <a:rPr lang="en-US" sz="1600" b="1" dirty="0" smtClean="0">
                <a:latin typeface="Courier" pitchFamily="49" charset="0"/>
              </a:rPr>
              <a:t>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C G C 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G C G </a:t>
            </a:r>
            <a:r>
              <a:rPr lang="en-US" sz="1600" b="1" dirty="0" err="1" smtClean="0">
                <a:latin typeface="Courier" pitchFamily="49" charset="0"/>
              </a:rPr>
              <a:t>G</a:t>
            </a:r>
            <a:r>
              <a:rPr lang="en-US" sz="1600" b="1" dirty="0" smtClean="0">
                <a:latin typeface="Courier" pitchFamily="49" charset="0"/>
              </a:rPr>
              <a:t> T 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26" y="111073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926" y="19327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3’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28001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11 of 18 (61%) are A/T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11/36 (30.5%) of total nucleotides are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 As on 5’ strand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3303" y="36576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" pitchFamily="49" charset="0"/>
              </a:rPr>
              <a:t>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G C G T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T</a:t>
            </a:r>
            <a:r>
              <a:rPr lang="en-US" sz="1600" b="1" dirty="0" smtClean="0">
                <a:latin typeface="Courier" pitchFamily="49" charset="0"/>
              </a:rPr>
              <a:t> C G C </a:t>
            </a:r>
            <a:r>
              <a:rPr lang="en-US" sz="1600" b="1" dirty="0" err="1" smtClean="0">
                <a:latin typeface="Courier" pitchFamily="49" charset="0"/>
              </a:rPr>
              <a:t>C</a:t>
            </a:r>
            <a:r>
              <a:rPr lang="en-US" sz="1600" b="1" dirty="0" smtClean="0">
                <a:latin typeface="Courier" pitchFamily="49" charset="0"/>
              </a:rPr>
              <a:t> T</a:t>
            </a:r>
          </a:p>
          <a:p>
            <a:r>
              <a:rPr lang="en-US" sz="1600" b="1" dirty="0" smtClean="0">
                <a:latin typeface="Courier" pitchFamily="49" charset="0"/>
              </a:rPr>
              <a:t>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C G C 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A </a:t>
            </a:r>
            <a:r>
              <a:rPr lang="en-US" sz="1600" b="1" dirty="0" err="1" smtClean="0">
                <a:latin typeface="Courier" pitchFamily="49" charset="0"/>
              </a:rPr>
              <a:t>A</a:t>
            </a:r>
            <a:r>
              <a:rPr lang="en-US" sz="1600" b="1" dirty="0" smtClean="0">
                <a:latin typeface="Courier" pitchFamily="49" charset="0"/>
              </a:rPr>
              <a:t> G C G </a:t>
            </a:r>
            <a:r>
              <a:rPr lang="en-US" sz="1600" b="1" dirty="0" err="1" smtClean="0">
                <a:latin typeface="Courier" pitchFamily="49" charset="0"/>
              </a:rPr>
              <a:t>G</a:t>
            </a:r>
            <a:r>
              <a:rPr lang="en-US" sz="1600" b="1" dirty="0" smtClean="0">
                <a:latin typeface="Courier" pitchFamily="49" charset="0"/>
              </a:rPr>
              <a:t> A 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526" y="33689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1526" y="41910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3’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36576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11 of 18 (61%) are A/T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11/36 (30.5%) of total nucleotides are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0 As on 5’ strand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75" y="392443"/>
            <a:ext cx="870762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Important features of DNA structure that will help you understand replication– Learn these now!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362200"/>
            <a:ext cx="54864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"/>
                <a:ea typeface="+mn-ea"/>
              </a:rPr>
              <a:t>5’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 3’ linkage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– nucleotides can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+mn-ea"/>
                <a:sym typeface="Wingdings" panose="05000000000000000000" pitchFamily="2" charset="2"/>
              </a:rPr>
              <a:t>ONLY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 be added to 3’!</a:t>
            </a:r>
            <a:endParaRPr lang="en-US" sz="28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  <a:ea typeface="+mn-ea"/>
              </a:rPr>
              <a:t>Antiparallel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 – strands run in opposite directions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  <a:ea typeface="+mn-ea"/>
              </a:rPr>
              <a:t>Complementary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: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Chargaff’s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rules, A=T, G=C, Pyrimidine =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purine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(T+C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A+G)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But T+A = C+G 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7" name="Picture 2" descr="figure_01_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" b="7902"/>
          <a:stretch/>
        </p:blipFill>
        <p:spPr bwMode="auto">
          <a:xfrm>
            <a:off x="609600" y="2040936"/>
            <a:ext cx="2361707" cy="461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5562600" y="5512087"/>
            <a:ext cx="1524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34200" y="5334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5’ GGCCGGCC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3’ CCGGCCGG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5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096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DNA, in the form of chromosomes, is the inherited genetic material</a:t>
            </a:r>
            <a:endParaRPr lang="en-US" dirty="0"/>
          </a:p>
        </p:txBody>
      </p:sp>
      <p:pic>
        <p:nvPicPr>
          <p:cNvPr id="28674" name="Picture 3" descr="Screen Shot 2013-01-08 at 11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299200" cy="368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creen Shot 2013-01-08 at 11.14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41628" r="14314" b="46183"/>
          <a:stretch/>
        </p:blipFill>
        <p:spPr bwMode="auto">
          <a:xfrm>
            <a:off x="5562600" y="4876800"/>
            <a:ext cx="2611440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28600" y="2667000"/>
            <a:ext cx="317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one complete copy of all the DNA of an organism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7400" y="2692400"/>
            <a:ext cx="1143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Picture 2" descr="figure_01_0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 rot="5400000">
            <a:off x="6377334" y="4832925"/>
            <a:ext cx="1122589" cy="258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3" descr="Screen Shot 2013-01-08 at 11.14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4" t="83716" r="14920" b="8142"/>
          <a:stretch/>
        </p:blipFill>
        <p:spPr bwMode="auto">
          <a:xfrm>
            <a:off x="5647660" y="4865805"/>
            <a:ext cx="626534" cy="29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729" y="593922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many total chromosomes are in a typical human cell?</a:t>
            </a:r>
            <a:endParaRPr lang="en-US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12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23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46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58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I have no idea!</a:t>
            </a:r>
            <a:endParaRPr lang="en-US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55343919"/>
              </p:ext>
            </p:extLst>
          </p:nvPr>
        </p:nvGraphicFramePr>
        <p:xfrm>
          <a:off x="4551680" y="16002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1680" y="1600200"/>
                        <a:ext cx="4572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1"/>
          <p:cNvSpPr/>
          <p:nvPr>
            <p:custDataLst>
              <p:tags r:id="rId5"/>
            </p:custDataLst>
          </p:nvPr>
        </p:nvSpPr>
        <p:spPr>
          <a:xfrm rot="10800000">
            <a:off x="81280" y="2875449"/>
            <a:ext cx="469900" cy="4699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213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382000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Chromosomes are the basis of heredity</a:t>
            </a:r>
          </a:p>
        </p:txBody>
      </p:sp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4800600" y="1647825"/>
            <a:ext cx="3962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b="1" u="sng" dirty="0"/>
              <a:t>Diploid</a:t>
            </a:r>
            <a:r>
              <a:rPr lang="en-US" altLang="en-US" sz="2000" dirty="0"/>
              <a:t>: 2 copies of each chromosome</a:t>
            </a:r>
          </a:p>
          <a:p>
            <a:r>
              <a:rPr lang="en-US" altLang="en-US" sz="2000" dirty="0"/>
              <a:t>2n  (n=number of individual </a:t>
            </a:r>
            <a:r>
              <a:rPr lang="en-US" altLang="en-US" sz="2000" dirty="0" smtClean="0"/>
              <a:t>chromosomes)</a:t>
            </a:r>
            <a:endParaRPr lang="en-US" altLang="en-US" sz="2000" dirty="0"/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4800600" y="3200400"/>
            <a:ext cx="3581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b="1" u="sng"/>
              <a:t>Haploid</a:t>
            </a:r>
            <a:r>
              <a:rPr lang="en-US" altLang="en-US" sz="2000"/>
              <a:t>: 1 copy of each chromosome</a:t>
            </a:r>
          </a:p>
          <a:p>
            <a:r>
              <a:rPr lang="en-US" altLang="en-US" sz="2000"/>
              <a:t>1n (or just n)</a:t>
            </a:r>
          </a:p>
        </p:txBody>
      </p:sp>
      <p:pic>
        <p:nvPicPr>
          <p:cNvPr id="2" name="Picture 1" descr="Screen Shot 2013-01-05 at 2.55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351313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0" y="42672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Humans?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638800" y="4648200"/>
            <a:ext cx="2255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n = 23, 2n = 46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800600" y="5029200"/>
            <a:ext cx="3733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dirty="0"/>
              <a:t>22 </a:t>
            </a:r>
            <a:r>
              <a:rPr lang="en-US" altLang="en-US" dirty="0" smtClean="0"/>
              <a:t>pairs </a:t>
            </a:r>
            <a:r>
              <a:rPr lang="en-US" altLang="en-US" b="1" dirty="0" smtClean="0"/>
              <a:t>autosomes</a:t>
            </a:r>
            <a:endParaRPr lang="en-US" altLang="en-US" b="1" dirty="0"/>
          </a:p>
          <a:p>
            <a:r>
              <a:rPr lang="en-US" altLang="en-US" dirty="0"/>
              <a:t>1 </a:t>
            </a:r>
            <a:r>
              <a:rPr lang="en-US" altLang="en-US" dirty="0" smtClean="0"/>
              <a:t>pair </a:t>
            </a:r>
            <a:r>
              <a:rPr lang="en-US" altLang="en-US" b="1" dirty="0" smtClean="0"/>
              <a:t>sex </a:t>
            </a:r>
            <a:r>
              <a:rPr lang="en-US" altLang="en-US" b="1" dirty="0"/>
              <a:t>chromosome</a:t>
            </a:r>
            <a:endParaRPr lang="en-US" altLang="en-US" dirty="0"/>
          </a:p>
        </p:txBody>
      </p:sp>
      <p:sp>
        <p:nvSpPr>
          <p:cNvPr id="29704" name="TextBox 2"/>
          <p:cNvSpPr txBox="1">
            <a:spLocks noChangeArrowheads="1"/>
          </p:cNvSpPr>
          <p:nvPr/>
        </p:nvSpPr>
        <p:spPr bwMode="auto">
          <a:xfrm>
            <a:off x="685800" y="99060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</a:rPr>
              <a:t>A human karyotype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895600" y="5943600"/>
            <a:ext cx="608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Pairs are called </a:t>
            </a:r>
            <a:r>
              <a:rPr lang="en-US" altLang="en-US" u="sng">
                <a:solidFill>
                  <a:srgbClr val="FF0000"/>
                </a:solidFill>
              </a:rPr>
              <a:t>homologous chromosomes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5486400"/>
            <a:ext cx="2454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800"/>
              <a:t>Human Genome Research Institute (genome.gov)</a:t>
            </a:r>
          </a:p>
        </p:txBody>
      </p:sp>
      <p:sp>
        <p:nvSpPr>
          <p:cNvPr id="29707" name="TextBox 2"/>
          <p:cNvSpPr txBox="1">
            <a:spLocks noChangeArrowheads="1"/>
          </p:cNvSpPr>
          <p:nvPr/>
        </p:nvSpPr>
        <p:spPr bwMode="auto">
          <a:xfrm>
            <a:off x="4343400" y="1066800"/>
            <a:ext cx="45291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200"/>
              <a:t>Ploidy – number of genome copies</a:t>
            </a:r>
          </a:p>
        </p:txBody>
      </p:sp>
    </p:spTree>
    <p:extLst>
      <p:ext uri="{BB962C8B-B14F-4D97-AF65-F5344CB8AC3E}">
        <p14:creationId xmlns:p14="http://schemas.microsoft.com/office/powerpoint/2010/main" val="22180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figure_01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3314700" cy="49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3235" name="Rectangle 3"/>
          <p:cNvSpPr>
            <a:spLocks noGrp="1" noChangeArrowheads="1"/>
          </p:cNvSpPr>
          <p:nvPr>
            <p:ph type="title"/>
          </p:nvPr>
        </p:nvSpPr>
        <p:spPr>
          <a:xfrm>
            <a:off x="1600200" y="381000"/>
            <a:ext cx="5410200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Chromosomes are the “units” of heredity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5486400" y="1295400"/>
            <a:ext cx="2427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1n = 23, 2n = 46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5410200" y="1828800"/>
            <a:ext cx="312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22 </a:t>
            </a:r>
            <a:r>
              <a:rPr lang="en-US" altLang="en-US" b="1"/>
              <a:t>autosomes</a:t>
            </a:r>
          </a:p>
          <a:p>
            <a:r>
              <a:rPr lang="en-US" altLang="en-US"/>
              <a:t>1 </a:t>
            </a:r>
            <a:r>
              <a:rPr lang="en-US" altLang="en-US" b="1"/>
              <a:t>sex chromosome</a:t>
            </a:r>
            <a:endParaRPr lang="en-US" altLang="en-US"/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5257800" y="2971800"/>
            <a:ext cx="3200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b="1"/>
              <a:t>Somatic</a:t>
            </a:r>
            <a:r>
              <a:rPr lang="en-US" altLang="en-US"/>
              <a:t> cells (all non-gametes) are diploid, 2n</a:t>
            </a:r>
          </a:p>
          <a:p>
            <a:r>
              <a:rPr lang="en-US" altLang="en-US"/>
              <a:t>- </a:t>
            </a:r>
            <a:r>
              <a:rPr lang="en-US" altLang="en-US" b="1"/>
              <a:t>Mitosis </a:t>
            </a:r>
          </a:p>
          <a:p>
            <a:endParaRPr lang="en-US" altLang="en-US" b="1"/>
          </a:p>
          <a:p>
            <a:r>
              <a:rPr lang="en-US" altLang="en-US" b="1"/>
              <a:t>Gametes </a:t>
            </a:r>
            <a:r>
              <a:rPr lang="en-US" altLang="en-US"/>
              <a:t>(reproductive cells) are haploid, n</a:t>
            </a:r>
          </a:p>
          <a:p>
            <a:r>
              <a:rPr lang="en-US" altLang="en-US" b="1"/>
              <a:t>- Meiosis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3276600" y="2895600"/>
            <a:ext cx="205740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2209800" y="2895600"/>
            <a:ext cx="3048000" cy="2057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31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3914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Different species have different complements of chromosomes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62200" y="2125264"/>
          <a:ext cx="3657600" cy="292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914400"/>
              </a:tblGrid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Species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 =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Pea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Kangaroo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Honey</a:t>
                      </a:r>
                      <a:r>
                        <a:rPr lang="en-US" sz="1800" baseline="0" dirty="0" smtClean="0"/>
                        <a:t> Bee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Human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Turkey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Carp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52</a:t>
                      </a:r>
                      <a:endParaRPr lang="en-US" sz="1800" dirty="0"/>
                    </a:p>
                  </a:txBody>
                  <a:tcPr marT="45725" marB="45725"/>
                </a:tc>
              </a:tr>
              <a:tr h="36472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Adders-tongue fern</a:t>
                      </a:r>
                      <a:endParaRPr lang="en-US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720</a:t>
                      </a:r>
                      <a:endParaRPr lang="en-US" sz="1800" dirty="0"/>
                    </a:p>
                  </a:txBody>
                  <a:tcPr marT="45725" marB="45725"/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95400" y="5384799"/>
            <a:ext cx="662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/>
              <a:t># of chromosomes          complexity!!</a:t>
            </a:r>
          </a:p>
        </p:txBody>
      </p:sp>
      <p:sp>
        <p:nvSpPr>
          <p:cNvPr id="5" name="Not Equal 4"/>
          <p:cNvSpPr/>
          <p:nvPr/>
        </p:nvSpPr>
        <p:spPr bwMode="auto">
          <a:xfrm>
            <a:off x="4495800" y="5486400"/>
            <a:ext cx="533400" cy="320675"/>
          </a:xfrm>
          <a:prstGeom prst="mathNot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3" name="Picture 1" descr="04_0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r="17832" b="56863"/>
          <a:stretch/>
        </p:blipFill>
        <p:spPr bwMode="auto">
          <a:xfrm>
            <a:off x="6863922" y="1828800"/>
            <a:ext cx="1619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5" name="Picture 3" descr="04_0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8" t="60785" r="33002" b="11765"/>
          <a:stretch/>
        </p:blipFill>
        <p:spPr bwMode="auto">
          <a:xfrm>
            <a:off x="7010400" y="3886200"/>
            <a:ext cx="98339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07309" y="322159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2n=32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5470" y="484453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2n=4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notes about the reading quizzes: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Readings and Keywords are posted under Modules</a:t>
            </a:r>
          </a:p>
          <a:p>
            <a:r>
              <a:rPr lang="en-US" dirty="0" smtClean="0"/>
              <a:t>Genetics has its own language – now you know what I mean! You need to be exposed several times and in several ways</a:t>
            </a:r>
          </a:p>
          <a:p>
            <a:r>
              <a:rPr lang="en-US" dirty="0" smtClean="0"/>
              <a:t>If the first time you hear these words is during lecture, then you won’t be able to complete the Break-Outs effectively</a:t>
            </a:r>
          </a:p>
          <a:p>
            <a:r>
              <a:rPr lang="en-US" dirty="0" smtClean="0"/>
              <a:t>I expect you will still have questions after you read – the quiz helps me know where those questions are</a:t>
            </a:r>
          </a:p>
          <a:p>
            <a:r>
              <a:rPr lang="en-US" dirty="0" smtClean="0"/>
              <a:t>Use your books! Google stuff! Help each other (within reason…)!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286000" y="152400"/>
            <a:ext cx="4876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Chromosome Structure</a:t>
            </a:r>
            <a:endParaRPr lang="en-US" sz="3200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95400" y="762000"/>
            <a:ext cx="6248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/>
              <a:t>1 human genome = 1 meter</a:t>
            </a:r>
          </a:p>
          <a:p>
            <a:pPr>
              <a:buFont typeface="Arial" charset="0"/>
              <a:buChar char="•"/>
            </a:pPr>
            <a:r>
              <a:rPr lang="en-US"/>
              <a:t>typical cell nucleus = 5-20 μm</a:t>
            </a:r>
          </a:p>
          <a:p>
            <a:pPr>
              <a:buFont typeface="Arial" charset="0"/>
              <a:buChar char="•"/>
            </a:pPr>
            <a:r>
              <a:rPr lang="en-US"/>
              <a:t>DNA must be condensed and packaged in order to fit in the nucleus</a:t>
            </a:r>
          </a:p>
          <a:p>
            <a:pPr>
              <a:buFont typeface="Arial" charset="0"/>
              <a:buChar char="•"/>
            </a:pPr>
            <a:r>
              <a:rPr lang="en-US"/>
              <a:t>DNA + associated proteins = </a:t>
            </a:r>
            <a:r>
              <a:rPr lang="en-US" b="1"/>
              <a:t>chromatin</a:t>
            </a: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3124200"/>
            <a:ext cx="1809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Prokaryotic:</a:t>
            </a:r>
          </a:p>
          <a:p>
            <a:r>
              <a:rPr lang="en-US"/>
              <a:t>circular</a:t>
            </a:r>
          </a:p>
        </p:txBody>
      </p:sp>
      <p:pic>
        <p:nvPicPr>
          <p:cNvPr id="10" name="Picture 9" descr="Screen Shot 2013-01-10 at 1.0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400"/>
            <a:ext cx="27051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05200" y="3124200"/>
            <a:ext cx="2286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Eukaryotic:</a:t>
            </a:r>
          </a:p>
          <a:p>
            <a:r>
              <a:rPr lang="en-US" dirty="0"/>
              <a:t>linear</a:t>
            </a:r>
          </a:p>
          <a:p>
            <a:endParaRPr lang="en-US" dirty="0"/>
          </a:p>
          <a:p>
            <a:r>
              <a:rPr lang="en-US" dirty="0"/>
              <a:t>centromere = center</a:t>
            </a:r>
          </a:p>
          <a:p>
            <a:endParaRPr lang="en-US" dirty="0"/>
          </a:p>
          <a:p>
            <a:r>
              <a:rPr lang="en-US" dirty="0"/>
              <a:t>telomere = ends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3352800"/>
            <a:ext cx="3109912" cy="210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72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2"/>
          <p:cNvSpPr txBox="1">
            <a:spLocks noChangeArrowheads="1"/>
          </p:cNvSpPr>
          <p:nvPr/>
        </p:nvSpPr>
        <p:spPr bwMode="auto">
          <a:xfrm>
            <a:off x="2378330" y="188893"/>
            <a:ext cx="62322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/>
              <a:t>DNA is wound </a:t>
            </a:r>
            <a:r>
              <a:rPr lang="en-US" sz="2800" dirty="0" smtClean="0"/>
              <a:t>around protein </a:t>
            </a:r>
            <a:r>
              <a:rPr lang="en-US" sz="2800" dirty="0"/>
              <a:t>“spools” </a:t>
            </a:r>
            <a:endParaRPr lang="en-US" sz="2800" dirty="0" smtClean="0"/>
          </a:p>
          <a:p>
            <a:r>
              <a:rPr lang="en-US" sz="2800" dirty="0" smtClean="0"/>
              <a:t>called </a:t>
            </a:r>
            <a:r>
              <a:rPr lang="en-US" sz="2800" b="1" u="sng" dirty="0"/>
              <a:t>nucleosomes</a:t>
            </a:r>
          </a:p>
        </p:txBody>
      </p:sp>
      <p:pic>
        <p:nvPicPr>
          <p:cNvPr id="5" name="Picture 2" descr="figure_12_11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2460625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 descr="figure_12_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30416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51250" y="1371600"/>
            <a:ext cx="49593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b="1" dirty="0"/>
              <a:t>Histones: </a:t>
            </a:r>
            <a:r>
              <a:rPr lang="en-US" dirty="0"/>
              <a:t>protein components of chromatin</a:t>
            </a:r>
          </a:p>
          <a:p>
            <a:pPr>
              <a:buFont typeface="Arial" charset="0"/>
              <a:buChar char="•"/>
            </a:pPr>
            <a:r>
              <a:rPr lang="en-US" dirty="0" err="1"/>
              <a:t>Octamer</a:t>
            </a:r>
            <a:r>
              <a:rPr lang="en-US" dirty="0"/>
              <a:t>, 2 each, H2A, H2B, H3, H4</a:t>
            </a:r>
          </a:p>
          <a:p>
            <a:pPr>
              <a:buFont typeface="Arial" charset="0"/>
              <a:buChar char="•"/>
            </a:pPr>
            <a:r>
              <a:rPr lang="en-US" dirty="0"/>
              <a:t>H1 = nucleosome linker, folds nucleosomes into 30nm fiber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~146 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smtClean="0"/>
              <a:t>of DNA per nucleosome (contacting the core proteins)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33591"/>
            <a:ext cx="4343400" cy="193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90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2_1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4725988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2" descr="figure_01_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300196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8244681" y="5029200"/>
            <a:ext cx="98500" cy="1523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685800" y="685800"/>
            <a:ext cx="791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Multiple levels of coiling further condenses the chromatin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03980"/>
            <a:ext cx="2438400" cy="165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9"/>
          <p:cNvSpPr/>
          <p:nvPr/>
        </p:nvSpPr>
        <p:spPr>
          <a:xfrm>
            <a:off x="4246880" y="5130800"/>
            <a:ext cx="4096301" cy="1296872"/>
          </a:xfrm>
          <a:custGeom>
            <a:avLst/>
            <a:gdLst>
              <a:gd name="connsiteX0" fmla="*/ 0 w 4096301"/>
              <a:gd name="connsiteY0" fmla="*/ 193040 h 1296872"/>
              <a:gd name="connsiteX1" fmla="*/ 1930400 w 4096301"/>
              <a:gd name="connsiteY1" fmla="*/ 1290320 h 1296872"/>
              <a:gd name="connsiteX2" fmla="*/ 3789680 w 4096301"/>
              <a:gd name="connsiteY2" fmla="*/ 619760 h 1296872"/>
              <a:gd name="connsiteX3" fmla="*/ 4074160 w 4096301"/>
              <a:gd name="connsiteY3" fmla="*/ 0 h 129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6301" h="1296872">
                <a:moveTo>
                  <a:pt x="0" y="193040"/>
                </a:moveTo>
                <a:cubicBezTo>
                  <a:pt x="649393" y="706120"/>
                  <a:pt x="1298787" y="1219200"/>
                  <a:pt x="1930400" y="1290320"/>
                </a:cubicBezTo>
                <a:cubicBezTo>
                  <a:pt x="2562013" y="1361440"/>
                  <a:pt x="3432387" y="834813"/>
                  <a:pt x="3789680" y="619760"/>
                </a:cubicBezTo>
                <a:cubicBezTo>
                  <a:pt x="4146973" y="404707"/>
                  <a:pt x="4110566" y="202353"/>
                  <a:pt x="407416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5257800" y="914400"/>
            <a:ext cx="3657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Approximately how much DNA is shown in this figure?</a:t>
            </a:r>
            <a:endParaRPr lang="en-US" sz="32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33400" y="2971800"/>
            <a:ext cx="4572000" cy="3611563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About 100bp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About 1000bp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About 100kb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About a 1000kb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It is impossible to say</a:t>
            </a:r>
            <a:endParaRPr lang="en-US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12958518"/>
              </p:ext>
            </p:extLst>
          </p:nvPr>
        </p:nvGraphicFramePr>
        <p:xfrm>
          <a:off x="4572000" y="2286000"/>
          <a:ext cx="4191000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0" y="2286000"/>
                        <a:ext cx="4191000" cy="471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/>
          <a:stretch/>
        </p:blipFill>
        <p:spPr bwMode="auto">
          <a:xfrm>
            <a:off x="533400" y="609600"/>
            <a:ext cx="4648200" cy="188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1"/>
          <p:cNvSpPr/>
          <p:nvPr>
            <p:custDataLst>
              <p:tags r:id="rId5"/>
            </p:custDataLst>
          </p:nvPr>
        </p:nvSpPr>
        <p:spPr>
          <a:xfrm rot="10800000">
            <a:off x="157480" y="3661833"/>
            <a:ext cx="469900" cy="4699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4683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/>
          <p:cNvSpPr>
            <a:spLocks/>
          </p:cNvSpPr>
          <p:nvPr/>
        </p:nvSpPr>
        <p:spPr bwMode="auto">
          <a:xfrm rot="2823690">
            <a:off x="2560778" y="1610841"/>
            <a:ext cx="425450" cy="547688"/>
          </a:xfrm>
          <a:custGeom>
            <a:avLst/>
            <a:gdLst>
              <a:gd name="T0" fmla="*/ 0 w 344"/>
              <a:gd name="T1" fmla="*/ 2147483647 h 384"/>
              <a:gd name="T2" fmla="*/ 2147483647 w 344"/>
              <a:gd name="T3" fmla="*/ 0 h 384"/>
              <a:gd name="T4" fmla="*/ 2147483647 w 344"/>
              <a:gd name="T5" fmla="*/ 2147483647 h 384"/>
              <a:gd name="T6" fmla="*/ 2147483647 w 344"/>
              <a:gd name="T7" fmla="*/ 2147483647 h 384"/>
              <a:gd name="T8" fmla="*/ 2147483647 w 344"/>
              <a:gd name="T9" fmla="*/ 2147483647 h 384"/>
              <a:gd name="T10" fmla="*/ 2147483647 w 344"/>
              <a:gd name="T11" fmla="*/ 2147483647 h 384"/>
              <a:gd name="T12" fmla="*/ 0 w 344"/>
              <a:gd name="T13" fmla="*/ 2147483647 h 3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44" h="384">
                <a:moveTo>
                  <a:pt x="0" y="48"/>
                </a:moveTo>
                <a:cubicBezTo>
                  <a:pt x="28" y="24"/>
                  <a:pt x="56" y="0"/>
                  <a:pt x="96" y="0"/>
                </a:cubicBezTo>
                <a:cubicBezTo>
                  <a:pt x="136" y="0"/>
                  <a:pt x="200" y="16"/>
                  <a:pt x="240" y="48"/>
                </a:cubicBezTo>
                <a:cubicBezTo>
                  <a:pt x="280" y="80"/>
                  <a:pt x="328" y="144"/>
                  <a:pt x="336" y="192"/>
                </a:cubicBezTo>
                <a:cubicBezTo>
                  <a:pt x="344" y="240"/>
                  <a:pt x="320" y="304"/>
                  <a:pt x="288" y="336"/>
                </a:cubicBezTo>
                <a:cubicBezTo>
                  <a:pt x="256" y="368"/>
                  <a:pt x="192" y="384"/>
                  <a:pt x="144" y="384"/>
                </a:cubicBezTo>
                <a:cubicBezTo>
                  <a:pt x="96" y="384"/>
                  <a:pt x="24" y="344"/>
                  <a:pt x="0" y="336"/>
                </a:cubicBezTo>
              </a:path>
            </a:pathLst>
          </a:cu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2575859" y="158941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5184122" y="1606873"/>
            <a:ext cx="1295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1737659" y="132906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DNA</a:t>
            </a: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4328459" y="132906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RNA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538259" y="1329060"/>
            <a:ext cx="114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Protein</a:t>
            </a:r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 flipV="1">
            <a:off x="2512079" y="1778042"/>
            <a:ext cx="0" cy="2365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2733022" y="125921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transcription</a:t>
            </a:r>
          </a:p>
        </p:txBody>
      </p:sp>
      <p:sp>
        <p:nvSpPr>
          <p:cNvPr id="12" name="Text Box 66"/>
          <p:cNvSpPr txBox="1">
            <a:spLocks noChangeArrowheads="1"/>
          </p:cNvSpPr>
          <p:nvPr/>
        </p:nvSpPr>
        <p:spPr bwMode="auto">
          <a:xfrm>
            <a:off x="5150784" y="1290960"/>
            <a:ext cx="1122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translation</a:t>
            </a:r>
          </a:p>
        </p:txBody>
      </p:sp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2956859" y="1813248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replication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366059" y="45276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tx2"/>
                </a:solidFill>
                <a:latin typeface="Arial" charset="0"/>
                <a:cs typeface="Arial" charset="0"/>
              </a:rPr>
              <a:t>The Central Dogma of Molecular Biology</a:t>
            </a:r>
          </a:p>
        </p:txBody>
      </p:sp>
      <p:pic>
        <p:nvPicPr>
          <p:cNvPr id="15" name="Picture 2" descr="figure_01_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00" y="2297437"/>
            <a:ext cx="3340847" cy="421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687995" y="1627510"/>
            <a:ext cx="1636900" cy="838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75" y="392443"/>
            <a:ext cx="870762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Important features of DNA structure that will help you understand replication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3132" y="2286000"/>
            <a:ext cx="54864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5’</a:t>
            </a:r>
            <a:r>
              <a:rPr lang="en-US" sz="2800" dirty="0">
                <a:sym typeface="Wingdings" panose="05000000000000000000" pitchFamily="2" charset="2"/>
              </a:rPr>
              <a:t> 3’ linkage – nucleotides can ONLY be added to 3’!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Antiparallel</a:t>
            </a:r>
            <a:r>
              <a:rPr lang="en-US" sz="2800" dirty="0" smtClean="0"/>
              <a:t> – strands run in opposite directions</a:t>
            </a:r>
          </a:p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Complementary</a:t>
            </a:r>
            <a:r>
              <a:rPr lang="en-US" sz="2800" dirty="0" smtClean="0"/>
              <a:t>: </a:t>
            </a:r>
            <a:r>
              <a:rPr lang="en-US" sz="2800" dirty="0"/>
              <a:t>Chargaff’s </a:t>
            </a:r>
            <a:r>
              <a:rPr lang="en-US" sz="2800" dirty="0" smtClean="0"/>
              <a:t>rules, A=T, G=C, Pyrimidine = </a:t>
            </a:r>
            <a:r>
              <a:rPr lang="en-US" sz="2800" dirty="0"/>
              <a:t>purine </a:t>
            </a:r>
            <a:r>
              <a:rPr lang="en-US" sz="2800" dirty="0" smtClean="0"/>
              <a:t>(T+C </a:t>
            </a:r>
            <a:r>
              <a:rPr lang="en-US" sz="2800" dirty="0"/>
              <a:t>= </a:t>
            </a:r>
            <a:r>
              <a:rPr lang="en-US" sz="2800" dirty="0" smtClean="0"/>
              <a:t>A+G)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But T+A = C+G !</a:t>
            </a:r>
          </a:p>
          <a:p>
            <a:endParaRPr lang="en-US" sz="2800" dirty="0" smtClean="0"/>
          </a:p>
        </p:txBody>
      </p:sp>
      <p:pic>
        <p:nvPicPr>
          <p:cNvPr id="7" name="Picture 2" descr="figure_01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5443"/>
            <a:ext cx="2361707" cy="504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5486400" y="5414593"/>
            <a:ext cx="15240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58000" y="535080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5’ GGCCGGCC</a:t>
            </a:r>
          </a:p>
          <a:p>
            <a:r>
              <a:rPr lang="en-US" sz="1600" dirty="0" smtClean="0"/>
              <a:t>3’ CCGGCCGG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42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Understatement of the millennium: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9960" y="1528514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“It has not escaped our notice that the specific pairing we have postulated immediately suggests a possible copying mechanism for the genetic material.” – Watson and Crick (1953)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819400"/>
            <a:ext cx="3571875" cy="3619500"/>
          </a:xfrm>
          <a:prstGeom prst="rect">
            <a:avLst/>
          </a:prstGeom>
        </p:spPr>
      </p:pic>
      <p:pic>
        <p:nvPicPr>
          <p:cNvPr id="5" name="Picture 2" descr="figure_01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7638"/>
            <a:ext cx="2361707" cy="504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16764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“It has not escaped our notice that the specific pairing we have postulated immediately suggests a possible copying mechanism for the genetic material.” – Watson and Crick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b="12080"/>
          <a:stretch/>
        </p:blipFill>
        <p:spPr bwMode="auto">
          <a:xfrm>
            <a:off x="3040930" y="1219200"/>
            <a:ext cx="5755022" cy="353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6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www.hhmi.org/biointeractive/dna-replication-advanced-detail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16764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“It has not escaped our notice that the specific pairing we have postulated immediately suggests a possible copying mechanism for the genetic material.” – Watson and Crick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 descr="figure_07_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69"/>
          <a:stretch/>
        </p:blipFill>
        <p:spPr bwMode="auto">
          <a:xfrm>
            <a:off x="3962400" y="5181600"/>
            <a:ext cx="3155723" cy="141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b="12080"/>
          <a:stretch/>
        </p:blipFill>
        <p:spPr bwMode="auto">
          <a:xfrm>
            <a:off x="3040930" y="1219200"/>
            <a:ext cx="5755022" cy="353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4286221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Where do you start?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 you separate the two strands?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is the copy of each strand made?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4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understanding of the molecular and chemical structure of DNA to calculate the features of a given DNA sample</a:t>
            </a:r>
          </a:p>
          <a:p>
            <a:r>
              <a:rPr lang="en-US" dirty="0" smtClean="0"/>
              <a:t>Describe the nature and structure of chromatin</a:t>
            </a:r>
          </a:p>
          <a:p>
            <a:r>
              <a:rPr lang="en-US" dirty="0" smtClean="0"/>
              <a:t>Understand the mechanism of DNA replication</a:t>
            </a:r>
          </a:p>
          <a:p>
            <a:r>
              <a:rPr lang="en-US" dirty="0" smtClean="0"/>
              <a:t>Analyze a sequence and understand how replication will proceed for that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058" y="488723"/>
            <a:ext cx="3824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DNA replication</a:t>
            </a:r>
          </a:p>
          <a:p>
            <a:pPr algn="ctr"/>
            <a:r>
              <a:rPr lang="en-US" sz="2400" dirty="0" smtClean="0"/>
              <a:t>Challenge 1: where to begin?</a:t>
            </a:r>
            <a:endParaRPr lang="en-US" sz="2400" dirty="0"/>
          </a:p>
        </p:txBody>
      </p:sp>
      <p:pic>
        <p:nvPicPr>
          <p:cNvPr id="3" name="Picture 2" descr="figure_07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61" y="1390049"/>
            <a:ext cx="2475698" cy="5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16323" y="1767592"/>
            <a:ext cx="46685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Origin of Replication </a:t>
            </a:r>
            <a:r>
              <a:rPr lang="en-US" sz="2000" dirty="0" smtClean="0"/>
              <a:t>(or just “origin”)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 sequence element recognized by a protein complex, marks the place that DNA replication should start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Protein complex brings unwinding enzymes called </a:t>
            </a:r>
            <a:r>
              <a:rPr lang="en-US" sz="2000" b="1" u="sng" dirty="0" smtClean="0"/>
              <a:t>helicases</a:t>
            </a:r>
            <a:r>
              <a:rPr lang="en-US" sz="2000" dirty="0" smtClean="0"/>
              <a:t> that begin to unwind the strands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E. coli – 1 origin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Yeast -  ~400 origins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Humans – thousands and thousands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61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621" y="488723"/>
            <a:ext cx="4948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DNA replication</a:t>
            </a:r>
          </a:p>
          <a:p>
            <a:pPr algn="ctr"/>
            <a:r>
              <a:rPr lang="en-US" sz="2400" dirty="0" smtClean="0"/>
              <a:t>Challenge 2: Unwinding a double helix</a:t>
            </a:r>
          </a:p>
          <a:p>
            <a:pPr algn="ctr"/>
            <a:r>
              <a:rPr lang="en-US" sz="2400" b="1" dirty="0" smtClean="0"/>
              <a:t>Helicase</a:t>
            </a:r>
            <a:endParaRPr lang="en-US" sz="2400" b="1" dirty="0"/>
          </a:p>
        </p:txBody>
      </p:sp>
      <p:pic>
        <p:nvPicPr>
          <p:cNvPr id="3" name="Picture 2" descr="figure_07_2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73" y="2156288"/>
            <a:ext cx="3420764" cy="27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2" descr="figure_07_21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02" y="1675777"/>
            <a:ext cx="3714026" cy="374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990600" y="2057582"/>
            <a:ext cx="274347" cy="9052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9887" y="1688250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replication forks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28" y="563433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Gyrase</a:t>
            </a:r>
            <a:r>
              <a:rPr lang="en-US" dirty="0" smtClean="0"/>
              <a:t> and topoisomerase are the same. Topoisomerase is a type of </a:t>
            </a:r>
            <a:r>
              <a:rPr lang="en-US" dirty="0" err="1" smtClean="0"/>
              <a:t>gyrase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Gyrase</a:t>
            </a:r>
            <a:r>
              <a:rPr lang="en-US" dirty="0" smtClean="0"/>
              <a:t> and helicase are NOT the same. </a:t>
            </a:r>
            <a:r>
              <a:rPr lang="en-US" dirty="0" err="1" smtClean="0"/>
              <a:t>Gyrase</a:t>
            </a:r>
            <a:r>
              <a:rPr lang="en-US" dirty="0" smtClean="0"/>
              <a:t> relieves supercoiling, Helicase separates strands by disrupting hydrogen bonds.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179353">
            <a:off x="2582333" y="2476124"/>
            <a:ext cx="457200" cy="17805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98765" y="2457313"/>
            <a:ext cx="244180" cy="215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42945" y="1447800"/>
            <a:ext cx="1019455" cy="969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85294" y="2057582"/>
            <a:ext cx="1153106" cy="3598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8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331" y="449083"/>
            <a:ext cx="5397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dirty="0" smtClean="0"/>
              <a:t>NA replication</a:t>
            </a:r>
          </a:p>
          <a:p>
            <a:pPr algn="ctr"/>
            <a:r>
              <a:rPr lang="en-US" sz="2400" dirty="0" smtClean="0"/>
              <a:t>Challenge 3: what is the copying enzyme?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34951" y="1828800"/>
            <a:ext cx="34155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DNA polymerase III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creates a polymer (strand) of DNA by catalyzing the hydrolysis of nucleoside triphosphates (ATP, CTP, GTP, TTP) to form a </a:t>
            </a:r>
            <a:r>
              <a:rPr lang="en-US" dirty="0" err="1" smtClean="0"/>
              <a:t>phosphodiester</a:t>
            </a:r>
            <a:r>
              <a:rPr lang="en-US" dirty="0" smtClean="0"/>
              <a:t> bond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only join to the 3’ end of an existing chain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3’ </a:t>
            </a:r>
            <a:r>
              <a:rPr lang="en-US" dirty="0" smtClean="0">
                <a:sym typeface="Wingdings" panose="05000000000000000000" pitchFamily="2" charset="2"/>
              </a:rPr>
              <a:t> 5’ </a:t>
            </a:r>
            <a:r>
              <a:rPr lang="en-US" dirty="0" err="1" smtClean="0">
                <a:sym typeface="Wingdings" panose="05000000000000000000" pitchFamily="2" charset="2"/>
              </a:rPr>
              <a:t>exonuclease</a:t>
            </a:r>
            <a:r>
              <a:rPr lang="en-US" dirty="0" smtClean="0">
                <a:sym typeface="Wingdings" panose="05000000000000000000" pitchFamily="2" charset="2"/>
              </a:rPr>
              <a:t> activity, “proofreading”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8427" y="5423409"/>
            <a:ext cx="525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if there is not an existing chain?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how does it synthesize the other strand (away from the replication fork?)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34951" y="5168181"/>
            <a:ext cx="150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Problems?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76913"/>
            <a:ext cx="4601951" cy="299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061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figure_07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2" y="1356896"/>
            <a:ext cx="5984201" cy="413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3421" y="430479"/>
            <a:ext cx="5252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Challenge 4: how does the polymerase synthesize the other strand (away from the replication fork?)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5013328"/>
            <a:ext cx="579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Template strand is READ: 3’ </a:t>
            </a:r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5’</a:t>
            </a:r>
          </a:p>
          <a:p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New DNA is SYNTHESIZED: 5’  3’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2" descr="figure_01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7" b="89796"/>
          <a:stretch/>
        </p:blipFill>
        <p:spPr bwMode="auto">
          <a:xfrm rot="18522088">
            <a:off x="630818" y="2489682"/>
            <a:ext cx="482107" cy="51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" descr="figure_01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4510" r="75345" b="84619"/>
          <a:stretch/>
        </p:blipFill>
        <p:spPr bwMode="auto">
          <a:xfrm rot="18522088">
            <a:off x="620411" y="3065242"/>
            <a:ext cx="502920" cy="5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878207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AGAIN: free nucleotides, </a:t>
            </a:r>
            <a:r>
              <a:rPr lang="en-US" i="1" dirty="0" smtClean="0"/>
              <a:t>RNA OR DNA</a:t>
            </a:r>
            <a:r>
              <a:rPr lang="en-US" dirty="0" smtClean="0"/>
              <a:t>, can only be joined to an open 3’ end!!</a:t>
            </a:r>
          </a:p>
          <a:p>
            <a:r>
              <a:rPr lang="en-US" dirty="0" smtClean="0"/>
              <a:t>AND, base pairing is ALWAYS </a:t>
            </a:r>
            <a:r>
              <a:rPr lang="en-US" i="1" dirty="0" smtClean="0"/>
              <a:t>antiparallel. </a:t>
            </a:r>
            <a:r>
              <a:rPr lang="en-US" dirty="0" smtClean="0"/>
              <a:t>You’ll be able to figure it out if you remember that these rules must ALWAYS apply!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figure_07_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2" y="1040093"/>
            <a:ext cx="4209058" cy="549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734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Proteins at work at the replication fork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04668" y="1280349"/>
            <a:ext cx="391751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Helicases: </a:t>
            </a:r>
            <a:r>
              <a:rPr lang="en-US" dirty="0" smtClean="0"/>
              <a:t>open and unwind DNA</a:t>
            </a:r>
          </a:p>
          <a:p>
            <a:r>
              <a:rPr lang="en-US" b="1" u="sng" dirty="0" err="1" smtClean="0"/>
              <a:t>Gyrases</a:t>
            </a:r>
            <a:r>
              <a:rPr lang="en-US" b="1" u="sng" dirty="0" smtClean="0"/>
              <a:t>:</a:t>
            </a:r>
            <a:r>
              <a:rPr lang="en-US" dirty="0" smtClean="0"/>
              <a:t> relieve over-winding</a:t>
            </a:r>
          </a:p>
          <a:p>
            <a:r>
              <a:rPr lang="en-US" b="1" u="sng" dirty="0" smtClean="0"/>
              <a:t>Single-stranded binding proteins: </a:t>
            </a:r>
            <a:r>
              <a:rPr lang="en-US" dirty="0" smtClean="0"/>
              <a:t>coat the separated DNA to keep it separated</a:t>
            </a:r>
          </a:p>
          <a:p>
            <a:r>
              <a:rPr lang="en-US" b="1" u="sng" dirty="0" err="1" smtClean="0"/>
              <a:t>Primase</a:t>
            </a:r>
            <a:r>
              <a:rPr lang="en-US" u="sng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creates a short bit (8-12 </a:t>
            </a:r>
            <a:r>
              <a:rPr lang="en-US" dirty="0" err="1" smtClean="0"/>
              <a:t>nt</a:t>
            </a:r>
            <a:r>
              <a:rPr lang="en-US" dirty="0" smtClean="0"/>
              <a:t>) of complementary RNA “primer” which DNA Pol III can use to begin DNA synthesis</a:t>
            </a:r>
          </a:p>
          <a:p>
            <a:endParaRPr lang="en-US" b="1" u="sng" dirty="0"/>
          </a:p>
          <a:p>
            <a:r>
              <a:rPr lang="en-US" b="1" i="1" dirty="0" smtClean="0"/>
              <a:t>On the Leading strand</a:t>
            </a:r>
            <a:r>
              <a:rPr lang="en-US" dirty="0" smtClean="0"/>
              <a:t>: </a:t>
            </a:r>
            <a:r>
              <a:rPr lang="en-US" b="1" u="sng" dirty="0" smtClean="0"/>
              <a:t>DNA Pol III </a:t>
            </a:r>
            <a:r>
              <a:rPr lang="en-US" dirty="0" smtClean="0"/>
              <a:t>immediately follows the replication fork</a:t>
            </a:r>
          </a:p>
          <a:p>
            <a:r>
              <a:rPr lang="en-US" b="1" u="sng" dirty="0" smtClean="0"/>
              <a:t>β clamp</a:t>
            </a:r>
            <a:r>
              <a:rPr lang="en-US" dirty="0" smtClean="0"/>
              <a:t>: holds the Pol III on the DNA </a:t>
            </a:r>
          </a:p>
          <a:p>
            <a:r>
              <a:rPr lang="en-US" b="1" u="sng" dirty="0" smtClean="0"/>
              <a:t>DNA polymerase I</a:t>
            </a:r>
            <a:r>
              <a:rPr lang="en-US" dirty="0" smtClean="0"/>
              <a:t>: removes the RNA primer, fills in the space with DNA</a:t>
            </a:r>
          </a:p>
          <a:p>
            <a:r>
              <a:rPr lang="en-US" b="1" u="sng" dirty="0" smtClean="0"/>
              <a:t>Ligase: </a:t>
            </a:r>
            <a:r>
              <a:rPr lang="en-US" dirty="0" smtClean="0"/>
              <a:t>glues the DNA ends together (where the primer used to be and the start of the Pol III strand, at the origin)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57925" y="1143000"/>
            <a:ext cx="856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(=</a:t>
            </a:r>
            <a:r>
              <a:rPr lang="en-US" sz="1400" dirty="0" err="1" smtClean="0"/>
              <a:t>gyrase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231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figure_07_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2" y="1040093"/>
            <a:ext cx="4209058" cy="549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734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Proteins at work at the replication fork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49132" y="1544498"/>
            <a:ext cx="35376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On the Lagging strand</a:t>
            </a:r>
            <a:r>
              <a:rPr lang="en-US" dirty="0" smtClean="0"/>
              <a:t>: </a:t>
            </a:r>
          </a:p>
          <a:p>
            <a:endParaRPr lang="en-US" b="1" u="sng" dirty="0"/>
          </a:p>
          <a:p>
            <a:r>
              <a:rPr lang="en-US" b="1" u="sng" dirty="0" err="1" smtClean="0"/>
              <a:t>Primase</a:t>
            </a:r>
            <a:r>
              <a:rPr lang="en-US" dirty="0" smtClean="0"/>
              <a:t> makes an RNA primer close to the replication fork</a:t>
            </a:r>
          </a:p>
          <a:p>
            <a:r>
              <a:rPr lang="en-US" b="1" u="sng" dirty="0" smtClean="0"/>
              <a:t>DNA Pol III:</a:t>
            </a:r>
            <a:r>
              <a:rPr lang="en-US" dirty="0" smtClean="0"/>
              <a:t> extends the primer until it hits the end of another new fragment of DNA. These short bits of new DNA are called </a:t>
            </a:r>
            <a:r>
              <a:rPr lang="en-US" b="1" u="sng" dirty="0" smtClean="0"/>
              <a:t>Okazaki fragments.</a:t>
            </a:r>
          </a:p>
          <a:p>
            <a:r>
              <a:rPr lang="en-US" b="1" u="sng" dirty="0" smtClean="0"/>
              <a:t>DNA Pol I:</a:t>
            </a:r>
            <a:r>
              <a:rPr lang="en-US" dirty="0" smtClean="0"/>
              <a:t> removes the RNA primer and fills in the DNA between fragments.</a:t>
            </a:r>
          </a:p>
          <a:p>
            <a:r>
              <a:rPr lang="en-US" b="1" u="sng" dirty="0" smtClean="0"/>
              <a:t>Ligase</a:t>
            </a:r>
            <a:r>
              <a:rPr lang="en-US" dirty="0" smtClean="0"/>
              <a:t>: glues the two ends together.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9801" y="5494272"/>
            <a:ext cx="57369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DNA replication is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Fast! 1000 </a:t>
            </a:r>
            <a:r>
              <a:rPr lang="en-US" sz="2400" dirty="0" err="1" smtClean="0"/>
              <a:t>nt</a:t>
            </a:r>
            <a:r>
              <a:rPr lang="en-US" sz="2400" dirty="0" smtClean="0"/>
              <a:t>/sec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Faithful! high fidelity, only 1 in 10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 errors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307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75" y="392443"/>
            <a:ext cx="870762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Important features of DNA structure that will help you understand replication– Learn these now!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362200"/>
            <a:ext cx="54864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>
                <a:solidFill>
                  <a:prstClr val="black"/>
                </a:solidFill>
                <a:latin typeface="Calibri"/>
                <a:ea typeface="+mn-ea"/>
              </a:rPr>
              <a:t>5’</a:t>
            </a:r>
            <a:r>
              <a:rPr lang="en-US" sz="2800" b="1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 3’ linkage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– nucleotides can 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+mn-ea"/>
                <a:sym typeface="Wingdings" panose="05000000000000000000" pitchFamily="2" charset="2"/>
              </a:rPr>
              <a:t>ONLY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  <a:sym typeface="Wingdings" panose="05000000000000000000" pitchFamily="2" charset="2"/>
              </a:rPr>
              <a:t> be added to 3’!</a:t>
            </a:r>
            <a:endParaRPr lang="en-US" sz="28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  <a:ea typeface="+mn-ea"/>
              </a:rPr>
              <a:t>Antiparallel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 – strands run in opposite directions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  <a:ea typeface="+mn-ea"/>
              </a:rPr>
              <a:t>Complementary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: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Chargaff’s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rules, A=T, G=C, Pyrimidine =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purine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(T+C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+mn-ea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+mn-ea"/>
              </a:rPr>
              <a:t>A+G)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7" name="Picture 2" descr="figure_01_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" b="7902"/>
          <a:stretch/>
        </p:blipFill>
        <p:spPr bwMode="auto">
          <a:xfrm>
            <a:off x="609600" y="2040936"/>
            <a:ext cx="2361707" cy="461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6019800" cy="4572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DNA is a double helix</a:t>
            </a:r>
            <a:endParaRPr lang="en-US" sz="3600" dirty="0"/>
          </a:p>
        </p:txBody>
      </p:sp>
      <p:pic>
        <p:nvPicPr>
          <p:cNvPr id="4" name="Picture 2" descr="figure_07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399"/>
            <a:ext cx="6553200" cy="517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14400" y="1219200"/>
            <a:ext cx="7543800" cy="42672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Break-Out!</a:t>
            </a:r>
            <a:endParaRPr lang="en-US" sz="7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30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_01_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6" t="-4529" r="3226" b="12431"/>
          <a:stretch/>
        </p:blipFill>
        <p:spPr bwMode="auto">
          <a:xfrm>
            <a:off x="6172200" y="1600200"/>
            <a:ext cx="236170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base pairing: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1kb </a:t>
            </a:r>
            <a:r>
              <a:rPr lang="en-US" dirty="0" smtClean="0"/>
              <a:t>(</a:t>
            </a:r>
            <a:r>
              <a:rPr lang="en-US" dirty="0" err="1" smtClean="0"/>
              <a:t>kilobase</a:t>
            </a:r>
            <a:r>
              <a:rPr lang="en-US" dirty="0" smtClean="0"/>
              <a:t>, 1000 </a:t>
            </a:r>
            <a:r>
              <a:rPr lang="en-US" dirty="0"/>
              <a:t>base pair) segment of DNA is 22% adenine.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5943600" cy="40687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many total guanine nucleotides are present? (Hint: remember that each base pair consists of TWO nucleotides)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many total hydrogen bonds connect the two strands?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Which strand has more A nucleotides: the 3’ strand, the 5’ strand, or are they equal? (Hint: how can you tell??)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152401" y="457200"/>
            <a:ext cx="88392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 1kb (1000 base pair) segment of DNA is 22% adenine. How many total guanine nucleotides are present? (HINT: remember each base pair is made up of TWO nucleotides)</a:t>
            </a:r>
            <a:endParaRPr lang="en-US" sz="32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2362200"/>
            <a:ext cx="1981200" cy="2667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560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440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280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220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140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13006023"/>
              </p:ext>
            </p:extLst>
          </p:nvPr>
        </p:nvGraphicFramePr>
        <p:xfrm>
          <a:off x="5562600" y="2209800"/>
          <a:ext cx="33528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2600" y="2209800"/>
                        <a:ext cx="33528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figure_01_0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 bwMode="auto">
          <a:xfrm>
            <a:off x="2618740" y="2133600"/>
            <a:ext cx="2057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CAI1"/>
          <p:cNvSpPr/>
          <p:nvPr>
            <p:custDataLst>
              <p:tags r:id="rId5"/>
            </p:custDataLst>
          </p:nvPr>
        </p:nvSpPr>
        <p:spPr>
          <a:xfrm rot="10800000">
            <a:off x="193040" y="2407920"/>
            <a:ext cx="330200" cy="3302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878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_01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2057400" cy="439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8960" y="1600200"/>
            <a:ext cx="373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 </a:t>
            </a:r>
            <a:r>
              <a:rPr lang="en-US" dirty="0" err="1" smtClean="0"/>
              <a:t>bp</a:t>
            </a:r>
            <a:r>
              <a:rPr lang="en-US" dirty="0" smtClean="0"/>
              <a:t> = 2000 total nucleotides present</a:t>
            </a:r>
          </a:p>
          <a:p>
            <a:endParaRPr lang="en-US" dirty="0"/>
          </a:p>
          <a:p>
            <a:r>
              <a:rPr lang="en-US" dirty="0" smtClean="0"/>
              <a:t>22%A = 440 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A=T, so 44% are A or T (880 </a:t>
            </a:r>
            <a:r>
              <a:rPr lang="en-US" dirty="0" err="1" smtClean="0"/>
              <a:t>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That leaves 56% C and G = 1120nt, </a:t>
            </a:r>
          </a:p>
          <a:p>
            <a:r>
              <a:rPr lang="en-US" dirty="0" smtClean="0"/>
              <a:t>G = C, so 56%/2 = 28%</a:t>
            </a:r>
          </a:p>
          <a:p>
            <a:r>
              <a:rPr lang="en-US" dirty="0" smtClean="0"/>
              <a:t>28% = C = 560nt</a:t>
            </a:r>
          </a:p>
          <a:p>
            <a:r>
              <a:rPr lang="en-US" dirty="0" smtClean="0"/>
              <a:t>And 28% = G = 560nt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1143000"/>
            <a:ext cx="27432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33800" y="914400"/>
            <a:ext cx="1066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0600" y="729734"/>
            <a:ext cx="20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base pair = 2 </a:t>
            </a:r>
            <a:r>
              <a:rPr lang="en-US" dirty="0" err="1" smtClean="0"/>
              <a:t>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5803E908105849CF8373A2DA64B8207B"/>
  <p:tag name="TPVERSION" val="5"/>
  <p:tag name="TPFULLVERSION" val="5.3.2.24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LABELFORMAT" val="0"/>
  <p:tag name="NUMBERFORMAT" val="0"/>
  <p:tag name="COLORTYPE" val="SCHEM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2D4D9F564A704FCFA4F28D1A58E47C56&lt;/guid&gt;&#10;        &lt;description /&gt;&#10;        &lt;date&gt;1/8/2015 11:48:5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3384D0DA1852447FB8B40B1C9E66CAB0&lt;/guid&gt;&#10;            &lt;repollguid&gt;43238EEE4927436DBC1C1B995433B7D5&lt;/repollguid&gt;&#10;            &lt;sourceid&gt;7168B83E4ACF4DD3949CD1B950550C8F&lt;/sourceid&gt;&#10;            &lt;questiontext&gt;How many total chromosomes are in a typical human cell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A4303C35781F4978B90580F720019A22&lt;/guid&gt;&#10;                    &lt;answertext&gt;12&lt;/answertext&gt;&#10;                    &lt;valuetype&gt;-1&lt;/valuetype&gt;&#10;                &lt;/answer&gt;&#10;                &lt;answer&gt;&#10;                    &lt;guid&gt;775412838A7846B7B3ED465433DFCB83&lt;/guid&gt;&#10;                    &lt;answertext&gt;23&lt;/answertext&gt;&#10;                    &lt;valuetype&gt;-1&lt;/valuetype&gt;&#10;                &lt;/answer&gt;&#10;                &lt;answer&gt;&#10;                    &lt;guid&gt;0D33003261B6471DA5F420FA0804D5BD&lt;/guid&gt;&#10;                    &lt;answertext&gt;46&lt;/answertext&gt;&#10;                    &lt;valuetype&gt;1&lt;/valuetype&gt;&#10;                &lt;/answer&gt;&#10;                &lt;answer&gt;&#10;                    &lt;guid&gt;A86F42AF646240B790626B7136965CF0&lt;/guid&gt;&#10;                    &lt;answertext&gt;58&lt;/answertext&gt;&#10;                    &lt;valuetype&gt;-1&lt;/valuetype&gt;&#10;                &lt;/answer&gt;&#10;                &lt;answer&gt;&#10;                    &lt;guid&gt;59458527F26345939948A00C27ABE63B&lt;/guid&gt;&#10;                    &lt;answertext&gt;I have no idea!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How many total chromosomes are in a typical human cell?[;crlf;]73[;]73[;]73[;]False[;]60[;][;crlf;]2.80821917808219[;]3[;]0.427081021044381[;]0.182398198536311[;crlf;]1[;]-1[;]121[;]12[;][;crlf;]12[;]-1[;]232[;]23[;][;crlf;]60[;]1[;]463[;]46[;][;crlf;]0[;]-1[;]584[;]58[;][;crlf;]0[;]-1[;]I have no idea!5[;]I have no idea![;]"/>
  <p:tag name="HASRESULTS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LABELFORMAT" val="0"/>
  <p:tag name="NUMBERFORMAT" val="0"/>
  <p:tag name="COLORTYPE" val="SCHEM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2AAC8BA94D954B9F805BF86F275D03C2&lt;/guid&gt;&#10;        &lt;description /&gt;&#10;        &lt;date&gt;1/8/2015 1:38:00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BF8BAF55DEA4E0BB7DF694FEEC1CF59&lt;/guid&gt;&#10;            &lt;repollguid&gt;CECB500D69A04A0FABF046B3748387DE&lt;/repollguid&gt;&#10;            &lt;sourceid&gt;940B51ECC80648AE90564F8F20439619&lt;/sourceid&gt;&#10;            &lt;questiontext&gt;Approximately how much DNA is shown in this figur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670014069854779ABC82EBC4F03151C&lt;/guid&gt;&#10;                    &lt;answertext&gt;About 100bp&lt;/answertext&gt;&#10;                    &lt;valuetype&gt;-1&lt;/valuetype&gt;&#10;                &lt;/answer&gt;&#10;                &lt;answer&gt;&#10;                    &lt;guid&gt;B19490CCA1B64A48AEE30F8282736E8B&lt;/guid&gt;&#10;                    &lt;answertext&gt;About 1000bp&lt;/answertext&gt;&#10;                    &lt;valuetype&gt;1&lt;/valuetype&gt;&#10;                &lt;/answer&gt;&#10;                &lt;answer&gt;&#10;                    &lt;guid&gt;E3CA325EF8A24E1F9721F28240BB432A&lt;/guid&gt;&#10;                    &lt;answertext&gt;About 100kb&lt;/answertext&gt;&#10;                    &lt;valuetype&gt;-1&lt;/valuetype&gt;&#10;                &lt;/answer&gt;&#10;                &lt;answer&gt;&#10;                    &lt;guid&gt;79746E6D98E44C37ACFC9354750A6E3B&lt;/guid&gt;&#10;                    &lt;answertext&gt;About a 1000kb&lt;/answertext&gt;&#10;                    &lt;valuetype&gt;-1&lt;/valuetype&gt;&#10;                &lt;/answer&gt;&#10;                &lt;answer&gt;&#10;                    &lt;guid&gt;FBD2E43543D64AF48D93642F20F4338C&lt;/guid&gt;&#10;                    &lt;answertext&gt;It is impossible to say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Approximately how much DNA is shown in this figure?[;crlf;]70[;]73[;]70[;]False[;]48[;][;crlf;]2.47142857142857[;]2[;]0.952011833231208[;]0.906326530612245[;crlf;]3[;]-1[;]About 100bp1[;]About 100bp[;][;crlf;]48[;]1[;]About 1000bp2[;]About 1000bp[;][;crlf;]5[;]-1[;]About 100kb3[;]About 100kb[;][;crlf;]11[;]-1[;]About a 1000kb4[;]About a 1000kb[;][;crlf;]3[;]-1[;]It is impossible to say5[;]It is impossible to say[;]"/>
  <p:tag name="HASRESULTS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174B26A2B621404384C7F73FAFB3702A&lt;/guid&gt;&#10;        &lt;description /&gt;&#10;        &lt;date&gt;12/31/2013 3:25:4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06D40EA7CF454375A657B90045F2CEB8&lt;/guid&gt;&#10;            &lt;repollguid&gt;3D0802EF090F48919210C71D5B502D06&lt;/repollguid&gt;&#10;            &lt;sourceid&gt;887E8D674B544706B2AE942770B4C173&lt;/sourceid&gt;&#10;            &lt;questiontext&gt;A 1kb (1000 base pair) segment of DNA is 22% adenine. How many total guanine nucleotides are present? (HINT: remember each base pair is made up of TWO nucleotides)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F69DE57C489E4774A45ECE76A5BF5D8C&lt;/guid&gt;&#10;                    &lt;answertext&gt;560&lt;/answertext&gt;&#10;                    &lt;valuetype&gt;1&lt;/valuetype&gt;&#10;                &lt;/answer&gt;&#10;                &lt;answer&gt;&#10;                    &lt;guid&gt;9A7534FFD12C4750B89C35D35E1AA2C6&lt;/guid&gt;&#10;                    &lt;answertext&gt;440&lt;/answertext&gt;&#10;                    &lt;valuetype&gt;-1&lt;/valuetype&gt;&#10;                &lt;/answer&gt;&#10;                &lt;answer&gt;&#10;                    &lt;guid&gt;8EA81517E3CF4A82A9ED2FF4EF3DC753&lt;/guid&gt;&#10;                    &lt;answertext&gt;280&lt;/answertext&gt;&#10;                    &lt;valuetype&gt;-1&lt;/valuetype&gt;&#10;                &lt;/answer&gt;&#10;                &lt;answer&gt;&#10;                    &lt;guid&gt;D3DB96D8C40B45BF98C216A4639AAC4F&lt;/guid&gt;&#10;                    &lt;answertext&gt;220&lt;/answertext&gt;&#10;                    &lt;valuetype&gt;-1&lt;/valuetype&gt;&#10;                &lt;/answer&gt;&#10;                &lt;answer&gt;&#10;                    &lt;guid&gt;25942783F51748A49F5BCBEFD573728B&lt;/guid&gt;&#10;                    &lt;answertext&gt;140&lt;/answertext&gt;&#10;                    &lt;valuetype&gt;-1&lt;/valuetype&gt;&#10;                &lt;/answer&gt;&#10;            &lt;/answers&gt;&#10;        &lt;/multichoice&gt;&#10;    &lt;/questions&gt;&#10;&lt;/questionlist&gt;"/>
  <p:tag name="RESULTS" val="A 1kb (1000 base pair) segment of DNA is 22% adenine. How many total guanine nucleotides are present? (HINT: remember each base pair is made up of TWO nucleotides)[;crlf;]70[;]70[;]70[;]False[;]15[;][;crlf;]2.55714285714286[;]3[;]0.821770115329695[;]0.67530612244898[;crlf;]15[;]1[;]5601[;]560[;][;crlf;]1[;]-1[;]4402[;]440[;][;crlf;]54[;]-1[;]2803[;]280[;][;crlf;]0[;]-1[;]2204[;]220[;][;crlf;]0[;]-1[;]1405[;]140[;]"/>
  <p:tag name="HASRESULTS" val="True"/>
  <p:tag name="LIVECHARTING" val="False"/>
  <p:tag name="AUTOOPENPOLL" val="True"/>
  <p:tag name="AUTOFORMATCHAR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LABELFORMAT" val="0"/>
  <p:tag name="NUMBER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NumericSlide"/>
  <p:tag name="TPQUESTIONXML" val="﻿&lt;?xml version=&quot;1.0&quot; encoding=&quot;utf-8&quot;?&gt;&#10;&lt;questionlist&gt;&#10;    &lt;properties&gt;&#10;        &lt;guid&gt;A531400758F64669BE8B633451C64904&lt;/guid&gt;&#10;        &lt;description /&gt;&#10;        &lt;date&gt;1/15/2016 1:42:53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numeric&gt;&#10;            &lt;guid&gt;A0472E1C011B4535B42B1F622C462858&lt;/guid&gt;&#10;            &lt;repollguid&gt;B549B5844A654317B4C9FB11C9AF494D&lt;/repollguid&gt;&#10;            &lt;sourceid&gt;DD4EC5EE1423456B891091B168FAB6B4&lt;/sourceid&gt;&#10;            &lt;questiontext&gt;A 1kb (1000 base pair) segment of DNA is 22% adenine. How many total hydrogen bonds join the two strands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correctanswerindicator&gt;True&lt;/correctanswerindicator&gt;&#10;            &lt;acceptablevalue&gt;2560&lt;/acceptablevalue&gt;&#10;            &lt;numericvaluetype&gt;1&lt;/numericvaluetype&gt;&#10;        &lt;/numeric&gt;&#10;    &lt;/questions&gt;&#10;&lt;/questionlist&gt;"/>
  <p:tag name="RESULTS" val="A 1kb (1000 base pair) segment of DNA is 22% adenine. How many total hydrogen bonds join the two strands?[;crlf;]68[;]73[;]68[;]False[;]42[;]2560[;crlf;]2821.79411764706[;]2560[;]1654.78141935657[;]2738301.54584775[;crlf;]1[;]-1[;]2[;]2[;][;crlf;]1[;]-1[;]1220[;]1220[;][;crlf;]5[;]-1[;]1280[;]1280[;][;crlf;]3[;]-1[;]1680[;]1680[;][;crlf;]3[;]-1[;]2120[;]2120[;][;crlf;]2[;]-1[;]2500[;]2500[;][;crlf;]42[;]1[;]2560[;]2560[;][;crlf;]1[;]-1[;]2780[;]2780[;][;crlf;]1[;]-1[;]3000[;]3000[;][;crlf;]2[;]-1[;]5000[;]5000[;][;crlf;]5[;]-1[;]5120[;]5120[;][;crlf;]1[;]-1[;]5560[;]5560[;][;crlf;]1[;]-1[;]13400[;]13400[;]"/>
  <p:tag name="HASRESULTS" val="True"/>
  <p:tag name="AUTOOPENPOLL" val="True"/>
  <p:tag name="AUTOFORMATCHART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COLORTYPE" val="SCHEME"/>
  <p:tag name="DEFINEDCOLORS" val="3,6,10,45,32,50,13,4,9,55,1"/>
  <p:tag name="NUMBERFORMAT" val="0"/>
  <p:tag name="LABELFORMA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4B565480AA1C42F6ADE5C3994B7A1331&lt;/guid&gt;&#10;        &lt;description /&gt;&#10;        &lt;date&gt;12/31/2013 3:56:5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26D231C8C2943EEB12CD47CAE533A7C&lt;/guid&gt;&#10;            &lt;repollguid&gt;A43A638B9789419CB0851A7055E4007E&lt;/repollguid&gt;&#10;            &lt;sourceid&gt;37F3F960EEDE439EACF3B07E7F28EC39&lt;/sourceid&gt;&#10;            &lt;questiontext&gt;A 1kb (1000 base pair) segment of DNA is 22% adenine. Which strand has more A nucleotides. (Hint: how can you tell??)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F3467D740FD0418D923E29AAFF37E92C&lt;/guid&gt;&#10;                    &lt;answertext&gt;The 5’ strand has more As&lt;/answertext&gt;&#10;                    &lt;valuetype&gt;-1&lt;/valuetype&gt;&#10;                &lt;/answer&gt;&#10;                &lt;answer&gt;&#10;                    &lt;guid&gt;513A2A3A0BED49F4ACBC41C439D8AEDA&lt;/guid&gt;&#10;                    &lt;answertext&gt;The 3’ strand has more As&lt;/answertext&gt;&#10;                    &lt;valuetype&gt;-1&lt;/valuetype&gt;&#10;                &lt;/answer&gt;&#10;                &lt;answer&gt;&#10;                    &lt;guid&gt;2ACC1B9390BB4678A94ECBBA4ED3DA11&lt;/guid&gt;&#10;                    &lt;answertext&gt;The As are equally distributed between the 5’ and 3’ strands&lt;/answertext&gt;&#10;                    &lt;valuetype&gt;-1&lt;/valuetype&gt;&#10;                &lt;/answer&gt;&#10;                &lt;answer&gt;&#10;                    &lt;guid&gt;8A3734FA469343AA83ECBDDD12EC1097&lt;/guid&gt;&#10;                    &lt;answertext&gt;There is not enough information to determine the composition of each strand&lt;/answertext&gt;&#10;                    &lt;valuetype&gt;1&lt;/valuetype&gt;&#10;                &lt;/answer&gt;&#10;            &lt;/answers&gt;&#10;        &lt;/multichoice&gt;&#10;    &lt;/questions&gt;&#10;&lt;/questionlist&gt;"/>
  <p:tag name="RESULTS" val="A 1kb (1000 base pair) segment of DNA is 22% adenine. Which strand has more A nucleotides. (Hint: how can you tell??)[;crlf;]71[;]73[;]71[;]False[;]53[;][;crlf;]3.66197183098592[;]4[;]0.670162098781426[;]0.449117238643126[;crlf;]2[;]-1[;]The 5’ strand has more As1[;]The 5’ strand has more As[;][;crlf;]2[;]-1[;]The 3’ strand has more As2[;]The 3’ strand has more As[;][;crlf;]14[;]-1[;]The As are equally distributed between the 5’ and 3’ strands3[;]The As are equally distributed between the 5’ and 3’ strands[;][;crlf;]53[;]1[;]There is not enough information to determine the composition of each strand4[;]There is not enough information to determine the composition of each strand[;]"/>
  <p:tag name="HASRESULTS" val="True"/>
  <p:tag name="LIVECHARTING" val="False"/>
  <p:tag name="AUTOOPENPOLL" val="True"/>
  <p:tag name="AUTOFORMATCHART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1833</Words>
  <Application>Microsoft Office PowerPoint</Application>
  <PresentationFormat>On-screen Show (4:3)</PresentationFormat>
  <Paragraphs>262</Paragraphs>
  <Slides>35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ＭＳ Ｐゴシック</vt:lpstr>
      <vt:lpstr>Aharoni</vt:lpstr>
      <vt:lpstr>Arial</vt:lpstr>
      <vt:lpstr>Arial Rounded MT Bold</vt:lpstr>
      <vt:lpstr>Calibri</vt:lpstr>
      <vt:lpstr>Courier</vt:lpstr>
      <vt:lpstr>Times</vt:lpstr>
      <vt:lpstr>Wingdings</vt:lpstr>
      <vt:lpstr>Office Theme</vt:lpstr>
      <vt:lpstr>Chart</vt:lpstr>
      <vt:lpstr>PowerPoint Presentation</vt:lpstr>
      <vt:lpstr>Some notes about the reading quizzes:</vt:lpstr>
      <vt:lpstr>Today’s Learning Objectives</vt:lpstr>
      <vt:lpstr>Important features of DNA structure that will help you understand replication– Learn these now!</vt:lpstr>
      <vt:lpstr>DNA is a double helix</vt:lpstr>
      <vt:lpstr>PowerPoint Presentation</vt:lpstr>
      <vt:lpstr>Working with base pairing: A 1kb (kilobase, 1000 base pair) segment of DNA is 22% adenine.</vt:lpstr>
      <vt:lpstr>A 1kb (1000 base pair) segment of DNA is 22% adenine. How many total guanine nucleotides are present? (HINT: remember each base pair is made up of TWO nucleotides)</vt:lpstr>
      <vt:lpstr>PowerPoint Presentation</vt:lpstr>
      <vt:lpstr>A 1kb (1000 base pair) segment of DNA is 22% adenine. How many total hydrogen bonds join the two strands?</vt:lpstr>
      <vt:lpstr>PowerPoint Presentation</vt:lpstr>
      <vt:lpstr>A 1kb (1000 base pair) segment of DNA is 22% adenine. Which strand has more A nucleotides. (Hint: how can you tell??)</vt:lpstr>
      <vt:lpstr>PowerPoint Presentation</vt:lpstr>
      <vt:lpstr>Important features of DNA structure that will help you understand replication– Learn these now!</vt:lpstr>
      <vt:lpstr>DNA, in the form of chromosomes, is the inherited genetic material</vt:lpstr>
      <vt:lpstr>How many total chromosomes are in a typical human cell?</vt:lpstr>
      <vt:lpstr>Chromosomes are the basis of heredity</vt:lpstr>
      <vt:lpstr>Chromosomes are the “units” of heredity</vt:lpstr>
      <vt:lpstr>Different species have different complements of chromosomes</vt:lpstr>
      <vt:lpstr>PowerPoint Presentation</vt:lpstr>
      <vt:lpstr>PowerPoint Presentation</vt:lpstr>
      <vt:lpstr>PowerPoint Presentation</vt:lpstr>
      <vt:lpstr>Approximately how much DNA is shown in this figure?</vt:lpstr>
      <vt:lpstr>PowerPoint Presentation</vt:lpstr>
      <vt:lpstr>Important features of DNA structure that will help you understand replication</vt:lpstr>
      <vt:lpstr>Understatement of the millennium:</vt:lpstr>
      <vt:lpstr>DNA Replication</vt:lpstr>
      <vt:lpstr>DNA Replication</vt:lpstr>
      <vt:lpstr>DNA Replication</vt:lpstr>
      <vt:lpstr>PowerPoint Presentation</vt:lpstr>
      <vt:lpstr>PowerPoint Presentation</vt:lpstr>
      <vt:lpstr>PowerPoint Presentation</vt:lpstr>
      <vt:lpstr>PowerPoint Presentation</vt:lpstr>
      <vt:lpstr>Proteins at work at the replication fork</vt:lpstr>
      <vt:lpstr>Proteins at work at the replication fork</vt:lpstr>
    </vt:vector>
  </TitlesOfParts>
  <Company>Worcester Polytechnic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Farny, Natalie</dc:creator>
  <cp:lastModifiedBy>Farny, Natalie</cp:lastModifiedBy>
  <cp:revision>121</cp:revision>
  <cp:lastPrinted>2016-01-19T19:47:09Z</cp:lastPrinted>
  <dcterms:created xsi:type="dcterms:W3CDTF">2013-12-31T18:25:27Z</dcterms:created>
  <dcterms:modified xsi:type="dcterms:W3CDTF">2017-01-17T20:59:06Z</dcterms:modified>
</cp:coreProperties>
</file>